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17"/>
  </p:notesMasterIdLst>
  <p:sldIdLst>
    <p:sldId id="256" r:id="rId2"/>
    <p:sldId id="281" r:id="rId3"/>
    <p:sldId id="290" r:id="rId4"/>
    <p:sldId id="294" r:id="rId5"/>
    <p:sldId id="291" r:id="rId6"/>
    <p:sldId id="295" r:id="rId7"/>
    <p:sldId id="286" r:id="rId8"/>
    <p:sldId id="289" r:id="rId9"/>
    <p:sldId id="296" r:id="rId10"/>
    <p:sldId id="292" r:id="rId11"/>
    <p:sldId id="293" r:id="rId12"/>
    <p:sldId id="282" r:id="rId13"/>
    <p:sldId id="284" r:id="rId14"/>
    <p:sldId id="297" r:id="rId15"/>
    <p:sldId id="287" r:id="rId1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901D9C-24BA-4CC6-8892-8DC2DDF9C4FF}">
  <a:tblStyle styleId="{25901D9C-24BA-4CC6-8892-8DC2DDF9C4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22ad213407_0_4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g122ad213407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-1" y="6499225"/>
            <a:ext cx="9144002" cy="358776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2" descr="logo_uni_si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2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" name="Google Shape;17;p2" descr="Screen Shot 2016-11-17 at 16.12.39 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030" y="194187"/>
            <a:ext cx="1809305" cy="50820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>
  <p:cSld name="Default 2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 descr="logo_uni_si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" name="Google Shape;24;p4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9pPr>
          </a:lstStyle>
          <a:p>
            <a:endParaRPr/>
          </a:p>
        </p:txBody>
      </p:sp>
      <p:pic>
        <p:nvPicPr>
          <p:cNvPr id="26" name="Google Shape;26;p4" descr="Screen Shot 2016-11-17 at 16.12.39 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030" y="194187"/>
            <a:ext cx="1809305" cy="50820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/>
          <p:nvPr/>
        </p:nvSpPr>
        <p:spPr>
          <a:xfrm>
            <a:off x="-1" y="6499225"/>
            <a:ext cx="9144002" cy="358776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1" y="6229350"/>
            <a:ext cx="9144002" cy="628650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Google Shape;7;p1" descr="logo_uni_si_rgb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1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" name="Google Shape;9;p1" descr="logo.pdf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7950" y="165100"/>
            <a:ext cx="1727200" cy="52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esunRider/APMWS/tree/master/assign/ubq1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 idx="4294967295"/>
          </p:nvPr>
        </p:nvSpPr>
        <p:spPr>
          <a:xfrm>
            <a:off x="685800" y="24479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IN" dirty="0"/>
              <a:t>Assignment 1</a:t>
            </a:r>
            <a:endParaRPr dirty="0"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4294967295"/>
          </p:nvPr>
        </p:nvSpPr>
        <p:spPr>
          <a:xfrm>
            <a:off x="1371600" y="2991578"/>
            <a:ext cx="6420000" cy="21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endParaRPr dirty="0">
              <a:solidFill>
                <a:srgbClr val="898989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r>
              <a:rPr lang="en-US" b="1" dirty="0"/>
              <a:t>Ubiquitous Computing Lab</a:t>
            </a:r>
          </a:p>
          <a:p>
            <a:pPr marL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r>
              <a:rPr lang="en-US" b="1" dirty="0" err="1">
                <a:solidFill>
                  <a:srgbClr val="898989"/>
                </a:solidFill>
              </a:rPr>
              <a:t>Suryasaradhi</a:t>
            </a:r>
            <a:r>
              <a:rPr lang="en-US" b="1" dirty="0">
                <a:solidFill>
                  <a:srgbClr val="898989"/>
                </a:solidFill>
              </a:rPr>
              <a:t> </a:t>
            </a:r>
            <a:r>
              <a:rPr lang="en-US" b="1" dirty="0" err="1">
                <a:solidFill>
                  <a:srgbClr val="898989"/>
                </a:solidFill>
              </a:rPr>
              <a:t>Balarkan</a:t>
            </a:r>
            <a:r>
              <a:rPr lang="en-US" b="1" dirty="0">
                <a:solidFill>
                  <a:srgbClr val="898989"/>
                </a:solidFill>
              </a:rPr>
              <a:t> 1840580</a:t>
            </a:r>
            <a:endParaRPr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6A343D-71F1-BC68-2394-60B7B2C284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dirty="0"/>
              <a:t>Initial Prototype Design Goals</a:t>
            </a:r>
          </a:p>
          <a:p>
            <a:r>
              <a:rPr lang="en-IN" sz="2000" dirty="0"/>
              <a:t> IMU data (A/G/M) save to </a:t>
            </a:r>
            <a:r>
              <a:rPr lang="en-IN" sz="2000" dirty="0" err="1"/>
              <a:t>sdcard</a:t>
            </a:r>
            <a:endParaRPr lang="en-IN" sz="2000" dirty="0"/>
          </a:p>
          <a:p>
            <a:r>
              <a:rPr lang="en-IN" sz="2000" dirty="0"/>
              <a:t>GPS data to </a:t>
            </a:r>
            <a:r>
              <a:rPr lang="en-IN" sz="2000" dirty="0" err="1"/>
              <a:t>Sdcard</a:t>
            </a:r>
            <a:endParaRPr lang="en-IN" sz="2000" dirty="0"/>
          </a:p>
          <a:p>
            <a:r>
              <a:rPr lang="en-IN" sz="2000" dirty="0"/>
              <a:t>Pressure sensor data to </a:t>
            </a:r>
            <a:r>
              <a:rPr lang="en-IN" sz="2000" dirty="0" err="1"/>
              <a:t>sdcard</a:t>
            </a:r>
            <a:endParaRPr lang="en-IN" sz="2000" dirty="0"/>
          </a:p>
          <a:p>
            <a:r>
              <a:rPr lang="en-IN" sz="2000" dirty="0"/>
              <a:t>Simultaneous Data processing (Multithreaded)</a:t>
            </a:r>
          </a:p>
          <a:p>
            <a:r>
              <a:rPr lang="en-IN" sz="2000" dirty="0"/>
              <a:t>Sync all data points in time </a:t>
            </a:r>
          </a:p>
          <a:p>
            <a:r>
              <a:rPr lang="en-IN" sz="2000" dirty="0"/>
              <a:t>Sensor fusion and plot data in PC</a:t>
            </a:r>
          </a:p>
        </p:txBody>
      </p:sp>
    </p:spTree>
    <p:extLst>
      <p:ext uri="{BB962C8B-B14F-4D97-AF65-F5344CB8AC3E}">
        <p14:creationId xmlns:p14="http://schemas.microsoft.com/office/powerpoint/2010/main" val="3261746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603AF7-60B0-A246-D741-855D4B14C4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Demo Plot and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03B6EA-F4B9-193C-3937-1B358A1AD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057400"/>
            <a:ext cx="4572000" cy="2743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8DDEFA-490E-2CB8-CAF9-99F7E2974EBB}"/>
              </a:ext>
            </a:extLst>
          </p:cNvPr>
          <p:cNvSpPr txBox="1"/>
          <p:nvPr/>
        </p:nvSpPr>
        <p:spPr>
          <a:xfrm>
            <a:off x="782424" y="4724717"/>
            <a:ext cx="325121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Position Data Plotted from the device </a:t>
            </a:r>
          </a:p>
          <a:p>
            <a:r>
              <a:rPr lang="en-IN" dirty="0"/>
              <a:t>( IMU + GPS fusion) </a:t>
            </a:r>
          </a:p>
          <a:p>
            <a:r>
              <a:rPr lang="en-IN" dirty="0"/>
              <a:t>Rectangular Walk Across </a:t>
            </a:r>
            <a:r>
              <a:rPr lang="en-IN" dirty="0" err="1"/>
              <a:t>Elab</a:t>
            </a:r>
            <a:r>
              <a:rPr lang="en-IN" dirty="0"/>
              <a:t> Ground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E6EE3B-0FC1-1752-A71C-473047AB52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855"/>
          <a:stretch/>
        </p:blipFill>
        <p:spPr>
          <a:xfrm>
            <a:off x="4572000" y="2528712"/>
            <a:ext cx="4402318" cy="18005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05F1817-F538-F279-C754-023390676A7C}"/>
              </a:ext>
            </a:extLst>
          </p:cNvPr>
          <p:cNvSpPr txBox="1"/>
          <p:nvPr/>
        </p:nvSpPr>
        <p:spPr>
          <a:xfrm>
            <a:off x="5760584" y="4412708"/>
            <a:ext cx="2194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Data saved by the device</a:t>
            </a:r>
          </a:p>
        </p:txBody>
      </p:sp>
    </p:spTree>
    <p:extLst>
      <p:ext uri="{BB962C8B-B14F-4D97-AF65-F5344CB8AC3E}">
        <p14:creationId xmlns:p14="http://schemas.microsoft.com/office/powerpoint/2010/main" val="338990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6A343D-71F1-BC68-2394-60B7B2C284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Demo Device</a:t>
            </a:r>
          </a:p>
          <a:p>
            <a:pPr marL="114300" indent="0">
              <a:buNone/>
            </a:pPr>
            <a:r>
              <a:rPr lang="en-IN" sz="2000" dirty="0"/>
              <a:t>The wearable will be fabricated from JLCPCB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14393B-2946-76F8-C70D-8DC013F652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56" t="35876" r="-1317" b="41994"/>
          <a:stretch/>
        </p:blipFill>
        <p:spPr>
          <a:xfrm>
            <a:off x="4643724" y="2726701"/>
            <a:ext cx="4043076" cy="17981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A7A07C-67CC-3CC5-7E52-5065A654CD5A}"/>
              </a:ext>
            </a:extLst>
          </p:cNvPr>
          <p:cNvSpPr txBox="1"/>
          <p:nvPr/>
        </p:nvSpPr>
        <p:spPr>
          <a:xfrm>
            <a:off x="6221691" y="4798243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Prototype v2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2FB119-EC10-C229-9C0E-C6C0483A5E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21" t="19125" r="30720"/>
          <a:stretch/>
        </p:blipFill>
        <p:spPr>
          <a:xfrm rot="16200000">
            <a:off x="1525968" y="1657934"/>
            <a:ext cx="1798162" cy="39356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F60D35-890B-6E22-532E-1F04C996E3BB}"/>
              </a:ext>
            </a:extLst>
          </p:cNvPr>
          <p:cNvSpPr txBox="1"/>
          <p:nvPr/>
        </p:nvSpPr>
        <p:spPr>
          <a:xfrm>
            <a:off x="1830174" y="4647413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Prototype v1</a:t>
            </a:r>
          </a:p>
        </p:txBody>
      </p:sp>
    </p:spTree>
    <p:extLst>
      <p:ext uri="{BB962C8B-B14F-4D97-AF65-F5344CB8AC3E}">
        <p14:creationId xmlns:p14="http://schemas.microsoft.com/office/powerpoint/2010/main" val="2840129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40F1A8-31EA-45C2-7086-1212AC7149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dirty="0"/>
              <a:t>Tools Used</a:t>
            </a:r>
          </a:p>
          <a:p>
            <a:r>
              <a:rPr lang="en-IN" sz="2000" dirty="0"/>
              <a:t>Sublime IDE</a:t>
            </a:r>
          </a:p>
          <a:p>
            <a:r>
              <a:rPr lang="en-IN" sz="2000" dirty="0" err="1"/>
              <a:t>Cmake</a:t>
            </a:r>
            <a:endParaRPr lang="en-IN" sz="2000" dirty="0"/>
          </a:p>
          <a:p>
            <a:r>
              <a:rPr lang="en-IN" sz="2000" dirty="0"/>
              <a:t>C++ build systems</a:t>
            </a:r>
          </a:p>
          <a:p>
            <a:r>
              <a:rPr lang="en-IN" sz="2000" dirty="0" err="1"/>
              <a:t>Python,Rust</a:t>
            </a:r>
            <a:endParaRPr lang="en-IN" sz="2000" dirty="0"/>
          </a:p>
          <a:p>
            <a:r>
              <a:rPr lang="en-IN" sz="2000" dirty="0" err="1"/>
              <a:t>Kicad</a:t>
            </a:r>
            <a:endParaRPr lang="en-IN" sz="2000" dirty="0"/>
          </a:p>
          <a:p>
            <a:r>
              <a:rPr lang="en-IN" sz="2000" dirty="0"/>
              <a:t>Proteus</a:t>
            </a:r>
          </a:p>
          <a:p>
            <a:r>
              <a:rPr lang="en-IN" sz="2000" dirty="0"/>
              <a:t>Fusion 360</a:t>
            </a:r>
          </a:p>
          <a:p>
            <a:r>
              <a:rPr lang="en-IN" sz="2000" dirty="0"/>
              <a:t>C#</a:t>
            </a:r>
          </a:p>
          <a:p>
            <a:r>
              <a:rPr lang="en-IN" sz="2000" dirty="0"/>
              <a:t>Dart, Android Studio</a:t>
            </a:r>
          </a:p>
        </p:txBody>
      </p:sp>
    </p:spTree>
    <p:extLst>
      <p:ext uri="{BB962C8B-B14F-4D97-AF65-F5344CB8AC3E}">
        <p14:creationId xmlns:p14="http://schemas.microsoft.com/office/powerpoint/2010/main" val="471217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54CF40-FC63-CF75-71F2-2EE82D4939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err="1"/>
              <a:t>Github</a:t>
            </a:r>
            <a:r>
              <a:rPr lang="en-IN" dirty="0"/>
              <a:t> Repo</a:t>
            </a:r>
          </a:p>
          <a:p>
            <a:endParaRPr lang="en-IN" dirty="0"/>
          </a:p>
          <a:p>
            <a:pPr marL="114300" indent="0">
              <a:buNone/>
            </a:pPr>
            <a:r>
              <a:rPr lang="en-IN" sz="2000" dirty="0">
                <a:hlinkClick r:id="rId2"/>
              </a:rPr>
              <a:t>https://github.com/thesunRider/APMWS/tree/master/assign/ubq1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21375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D609EA-D871-B115-861E-C14E598C0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3839" y="3050078"/>
            <a:ext cx="8229600" cy="4857751"/>
          </a:xfrm>
        </p:spPr>
        <p:txBody>
          <a:bodyPr/>
          <a:lstStyle/>
          <a:p>
            <a:pPr marL="114300" indent="0">
              <a:buNone/>
            </a:pPr>
            <a:r>
              <a:rPr lang="en-IN" dirty="0"/>
              <a:t>THANK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D3B4F1-9E22-49DF-E00D-9F1578F5E39C}"/>
              </a:ext>
            </a:extLst>
          </p:cNvPr>
          <p:cNvSpPr txBox="1"/>
          <p:nvPr/>
        </p:nvSpPr>
        <p:spPr>
          <a:xfrm>
            <a:off x="2512243" y="3762948"/>
            <a:ext cx="56843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indent="0">
              <a:buNone/>
            </a:pPr>
            <a:r>
              <a:rPr lang="en-IN" sz="1400" dirty="0"/>
              <a:t>The project is commercial and owned by myself</a:t>
            </a:r>
          </a:p>
        </p:txBody>
      </p:sp>
    </p:spTree>
    <p:extLst>
      <p:ext uri="{BB962C8B-B14F-4D97-AF65-F5344CB8AC3E}">
        <p14:creationId xmlns:p14="http://schemas.microsoft.com/office/powerpoint/2010/main" val="521011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6C5BFF-9F0B-AA07-9BE7-1F3DDF76D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  <a:p>
            <a:pPr marL="114300" indent="0">
              <a:buNone/>
            </a:pPr>
            <a:endParaRPr lang="en-IN" sz="2400" dirty="0"/>
          </a:p>
          <a:p>
            <a:pPr marL="114300" indent="0">
              <a:buNone/>
            </a:pPr>
            <a:r>
              <a:rPr lang="en-IN" sz="2400" dirty="0"/>
              <a:t>A surfing assistant device attached to a surfboard, the device will track and analyse the position of the surf board while a rider surfs and give insights on how the user is surfing using AI.</a:t>
            </a:r>
          </a:p>
        </p:txBody>
      </p:sp>
    </p:spTree>
    <p:extLst>
      <p:ext uri="{BB962C8B-B14F-4D97-AF65-F5344CB8AC3E}">
        <p14:creationId xmlns:p14="http://schemas.microsoft.com/office/powerpoint/2010/main" val="2541259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FB3C6C2-0391-A6A8-EEF2-D017761007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dirty="0"/>
              <a:t>Methodology</a:t>
            </a:r>
          </a:p>
          <a:p>
            <a:r>
              <a:rPr lang="en-IN" sz="2000" dirty="0"/>
              <a:t>By Fusing GPS and IMU sensor (Accelerometer Gyroscope and Magnetometer data) estimate position in 3D Space</a:t>
            </a:r>
          </a:p>
          <a:p>
            <a:r>
              <a:rPr lang="en-IN" sz="2000" dirty="0"/>
              <a:t>Use a pressure sensor to detect pressure applied by the rider on the board</a:t>
            </a:r>
          </a:p>
          <a:p>
            <a:r>
              <a:rPr lang="en-IN" sz="2000" dirty="0"/>
              <a:t>Sent recorded data to an Android app where the AI resides.</a:t>
            </a:r>
          </a:p>
          <a:p>
            <a:r>
              <a:rPr lang="en-IN" sz="2000" dirty="0"/>
              <a:t>Use AI algorithms to compare trained good surf rides against the user’s current ride.</a:t>
            </a:r>
          </a:p>
        </p:txBody>
      </p:sp>
    </p:spTree>
    <p:extLst>
      <p:ext uri="{BB962C8B-B14F-4D97-AF65-F5344CB8AC3E}">
        <p14:creationId xmlns:p14="http://schemas.microsoft.com/office/powerpoint/2010/main" val="3630105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FB3C6C2-0391-A6A8-EEF2-D017761007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dirty="0"/>
              <a:t>Hardware Selected</a:t>
            </a:r>
          </a:p>
          <a:p>
            <a:pPr marL="114300" indent="0">
              <a:buNone/>
            </a:pPr>
            <a:endParaRPr lang="en-IN" sz="2000" dirty="0"/>
          </a:p>
          <a:p>
            <a:r>
              <a:rPr lang="en-IN" sz="2000" dirty="0" err="1"/>
              <a:t>Wifi</a:t>
            </a:r>
            <a:r>
              <a:rPr lang="en-IN" sz="2000" dirty="0"/>
              <a:t> + Bluetooth + Multicore + &gt;1MB Ram + Power Efficient + SPI + I2C : ESP32 S3 </a:t>
            </a:r>
            <a:r>
              <a:rPr lang="en-IN" sz="2000" dirty="0" err="1"/>
              <a:t>Wroom</a:t>
            </a:r>
            <a:r>
              <a:rPr lang="en-IN" sz="2000" dirty="0"/>
              <a:t> 1 (16MB flash , 2MB Ram, 2 core)</a:t>
            </a:r>
          </a:p>
          <a:p>
            <a:r>
              <a:rPr lang="en-IN" sz="2000" dirty="0"/>
              <a:t>9 Axis Precise IMU	: NXP-9 IMU (Very low noise) </a:t>
            </a:r>
          </a:p>
          <a:p>
            <a:r>
              <a:rPr lang="en-IN" sz="2000" dirty="0"/>
              <a:t>Small Precise low powered GPS : ZOE M8Q</a:t>
            </a:r>
          </a:p>
          <a:p>
            <a:r>
              <a:rPr lang="en-IN" sz="2000" dirty="0" err="1"/>
              <a:t>SDCard</a:t>
            </a:r>
            <a:r>
              <a:rPr lang="en-IN" sz="2000" dirty="0"/>
              <a:t> adapter : SPI </a:t>
            </a:r>
            <a:r>
              <a:rPr lang="en-IN" sz="2000" dirty="0" err="1"/>
              <a:t>SDCard</a:t>
            </a:r>
            <a:r>
              <a:rPr lang="en-IN" sz="2000" dirty="0"/>
              <a:t> Module</a:t>
            </a:r>
          </a:p>
          <a:p>
            <a:r>
              <a:rPr lang="en-IN" sz="2000" dirty="0"/>
              <a:t>Battery Power Management  : AXP2101 (Includes USB PD)</a:t>
            </a:r>
          </a:p>
        </p:txBody>
      </p:sp>
    </p:spTree>
    <p:extLst>
      <p:ext uri="{BB962C8B-B14F-4D97-AF65-F5344CB8AC3E}">
        <p14:creationId xmlns:p14="http://schemas.microsoft.com/office/powerpoint/2010/main" val="3043310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F72B4EF-FC5E-229A-DF27-7ABAACCEA2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Process flow on Hardware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3C89D5-524E-BCD0-B629-3BB37DF7474E}"/>
              </a:ext>
            </a:extLst>
          </p:cNvPr>
          <p:cNvSpPr/>
          <p:nvPr/>
        </p:nvSpPr>
        <p:spPr>
          <a:xfrm>
            <a:off x="669303" y="2366128"/>
            <a:ext cx="1517716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Start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7D8919-32D1-0C14-199A-E7135CEC508B}"/>
              </a:ext>
            </a:extLst>
          </p:cNvPr>
          <p:cNvSpPr/>
          <p:nvPr/>
        </p:nvSpPr>
        <p:spPr>
          <a:xfrm>
            <a:off x="3544479" y="2339287"/>
            <a:ext cx="1517716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GET IMU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721422A-330E-459D-4660-598B11F37C78}"/>
              </a:ext>
            </a:extLst>
          </p:cNvPr>
          <p:cNvSpPr/>
          <p:nvPr/>
        </p:nvSpPr>
        <p:spPr>
          <a:xfrm>
            <a:off x="3544479" y="3473519"/>
            <a:ext cx="1517716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GET GPS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BCAD2B-82A1-C0A6-BC90-C05A5DF5F7C4}"/>
              </a:ext>
            </a:extLst>
          </p:cNvPr>
          <p:cNvSpPr/>
          <p:nvPr/>
        </p:nvSpPr>
        <p:spPr>
          <a:xfrm>
            <a:off x="3544479" y="4732129"/>
            <a:ext cx="1517716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GET Pressure Sensor data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6BEA13-FDF6-E66E-72BF-64DF1F5D0ADA}"/>
              </a:ext>
            </a:extLst>
          </p:cNvPr>
          <p:cNvSpPr/>
          <p:nvPr/>
        </p:nvSpPr>
        <p:spPr>
          <a:xfrm>
            <a:off x="669303" y="4036243"/>
            <a:ext cx="1517716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Calibrate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1BDBD0C-DCFE-9498-F560-F24CB3A93185}"/>
              </a:ext>
            </a:extLst>
          </p:cNvPr>
          <p:cNvCxnSpPr>
            <a:stCxn id="3" idx="2"/>
            <a:endCxn id="7" idx="0"/>
          </p:cNvCxnSpPr>
          <p:nvPr/>
        </p:nvCxnSpPr>
        <p:spPr>
          <a:xfrm>
            <a:off x="1428161" y="3242821"/>
            <a:ext cx="0" cy="793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F9516E9-F990-AFFD-C35B-F6D101AD1271}"/>
              </a:ext>
            </a:extLst>
          </p:cNvPr>
          <p:cNvCxnSpPr>
            <a:stCxn id="7" idx="3"/>
            <a:endCxn id="4" idx="1"/>
          </p:cNvCxnSpPr>
          <p:nvPr/>
        </p:nvCxnSpPr>
        <p:spPr>
          <a:xfrm flipV="1">
            <a:off x="2187019" y="2777634"/>
            <a:ext cx="1357460" cy="1696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5B51E0D-EACB-EBA1-2336-7EF0A050F5B7}"/>
              </a:ext>
            </a:extLst>
          </p:cNvPr>
          <p:cNvCxnSpPr>
            <a:stCxn id="7" idx="3"/>
            <a:endCxn id="5" idx="1"/>
          </p:cNvCxnSpPr>
          <p:nvPr/>
        </p:nvCxnSpPr>
        <p:spPr>
          <a:xfrm flipV="1">
            <a:off x="2187019" y="3911866"/>
            <a:ext cx="1357460" cy="5627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C907926-F645-F6C0-769F-140E76F0FD5F}"/>
              </a:ext>
            </a:extLst>
          </p:cNvPr>
          <p:cNvCxnSpPr>
            <a:stCxn id="7" idx="3"/>
            <a:endCxn id="6" idx="1"/>
          </p:cNvCxnSpPr>
          <p:nvPr/>
        </p:nvCxnSpPr>
        <p:spPr>
          <a:xfrm>
            <a:off x="2187019" y="4474590"/>
            <a:ext cx="1357460" cy="695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6C50275-C8A7-9F0D-4509-3831FFDE9E7C}"/>
              </a:ext>
            </a:extLst>
          </p:cNvPr>
          <p:cNvSpPr/>
          <p:nvPr/>
        </p:nvSpPr>
        <p:spPr>
          <a:xfrm>
            <a:off x="6240544" y="3311697"/>
            <a:ext cx="1432874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Store as CSV on </a:t>
            </a:r>
            <a:r>
              <a:rPr lang="en-IN" dirty="0" err="1"/>
              <a:t>SDcard</a:t>
            </a:r>
            <a:endParaRPr lang="en-IN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6C08CD3-283D-B2C7-AE71-1FD5B04BCA58}"/>
              </a:ext>
            </a:extLst>
          </p:cNvPr>
          <p:cNvCxnSpPr>
            <a:stCxn id="4" idx="3"/>
            <a:endCxn id="16" idx="1"/>
          </p:cNvCxnSpPr>
          <p:nvPr/>
        </p:nvCxnSpPr>
        <p:spPr>
          <a:xfrm>
            <a:off x="5062195" y="2777634"/>
            <a:ext cx="1178349" cy="972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6661777-D837-F016-432E-15C3A05CAD41}"/>
              </a:ext>
            </a:extLst>
          </p:cNvPr>
          <p:cNvCxnSpPr>
            <a:stCxn id="5" idx="3"/>
            <a:endCxn id="16" idx="1"/>
          </p:cNvCxnSpPr>
          <p:nvPr/>
        </p:nvCxnSpPr>
        <p:spPr>
          <a:xfrm flipV="1">
            <a:off x="5062195" y="3750044"/>
            <a:ext cx="1178349" cy="161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B8F0F75-7C6F-4FAD-1618-7987D1CB9EE9}"/>
              </a:ext>
            </a:extLst>
          </p:cNvPr>
          <p:cNvCxnSpPr>
            <a:stCxn id="6" idx="3"/>
            <a:endCxn id="16" idx="1"/>
          </p:cNvCxnSpPr>
          <p:nvPr/>
        </p:nvCxnSpPr>
        <p:spPr>
          <a:xfrm flipV="1">
            <a:off x="5062195" y="3750044"/>
            <a:ext cx="1178349" cy="1420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035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F72B4EF-FC5E-229A-DF27-7ABAACCEA2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Process flow on PC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3C89D5-524E-BCD0-B629-3BB37DF7474E}"/>
              </a:ext>
            </a:extLst>
          </p:cNvPr>
          <p:cNvSpPr/>
          <p:nvPr/>
        </p:nvSpPr>
        <p:spPr>
          <a:xfrm>
            <a:off x="669303" y="2366128"/>
            <a:ext cx="1517716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CSV Data on </a:t>
            </a:r>
            <a:r>
              <a:rPr lang="en-IN" dirty="0" err="1"/>
              <a:t>Sdcard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6BEA13-FDF6-E66E-72BF-64DF1F5D0ADA}"/>
              </a:ext>
            </a:extLst>
          </p:cNvPr>
          <p:cNvSpPr/>
          <p:nvPr/>
        </p:nvSpPr>
        <p:spPr>
          <a:xfrm>
            <a:off x="669303" y="4036243"/>
            <a:ext cx="1517716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Align all timestamps of data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1BDBD0C-DCFE-9498-F560-F24CB3A93185}"/>
              </a:ext>
            </a:extLst>
          </p:cNvPr>
          <p:cNvCxnSpPr>
            <a:stCxn id="3" idx="2"/>
            <a:endCxn id="7" idx="0"/>
          </p:cNvCxnSpPr>
          <p:nvPr/>
        </p:nvCxnSpPr>
        <p:spPr>
          <a:xfrm>
            <a:off x="1428161" y="3242821"/>
            <a:ext cx="0" cy="793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715B66CD-C28D-CA19-B8FC-3F34FD224247}"/>
              </a:ext>
            </a:extLst>
          </p:cNvPr>
          <p:cNvSpPr/>
          <p:nvPr/>
        </p:nvSpPr>
        <p:spPr>
          <a:xfrm>
            <a:off x="2688210" y="4036243"/>
            <a:ext cx="1517716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Use </a:t>
            </a:r>
            <a:r>
              <a:rPr lang="en-IN" dirty="0" err="1"/>
              <a:t>Madgwick</a:t>
            </a:r>
            <a:r>
              <a:rPr lang="en-IN" dirty="0"/>
              <a:t> Algorithm to estimate </a:t>
            </a:r>
            <a:r>
              <a:rPr lang="en-IN" dirty="0" err="1"/>
              <a:t>quartenions</a:t>
            </a:r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3E132B-CF8D-7CF1-65C7-48161AC16E4A}"/>
              </a:ext>
            </a:extLst>
          </p:cNvPr>
          <p:cNvSpPr/>
          <p:nvPr/>
        </p:nvSpPr>
        <p:spPr>
          <a:xfrm>
            <a:off x="2688210" y="2383410"/>
            <a:ext cx="1517716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Sensor fusion of GPS with IMU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97238ED-7D2A-A2DA-BAA8-B41B9C029050}"/>
              </a:ext>
            </a:extLst>
          </p:cNvPr>
          <p:cNvCxnSpPr>
            <a:cxnSpLocks/>
            <a:stCxn id="7" idx="3"/>
            <a:endCxn id="17" idx="1"/>
          </p:cNvCxnSpPr>
          <p:nvPr/>
        </p:nvCxnSpPr>
        <p:spPr>
          <a:xfrm>
            <a:off x="2187019" y="4474590"/>
            <a:ext cx="5011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51A816A-8D61-EC85-4C36-F501946B4E3B}"/>
              </a:ext>
            </a:extLst>
          </p:cNvPr>
          <p:cNvCxnSpPr>
            <a:cxnSpLocks/>
            <a:stCxn id="17" idx="0"/>
            <a:endCxn id="19" idx="2"/>
          </p:cNvCxnSpPr>
          <p:nvPr/>
        </p:nvCxnSpPr>
        <p:spPr>
          <a:xfrm flipV="1">
            <a:off x="3447068" y="3260103"/>
            <a:ext cx="0" cy="776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CD755C58-47E3-B701-6B85-9D2569C4C7A6}"/>
              </a:ext>
            </a:extLst>
          </p:cNvPr>
          <p:cNvSpPr/>
          <p:nvPr/>
        </p:nvSpPr>
        <p:spPr>
          <a:xfrm>
            <a:off x="5308075" y="2366127"/>
            <a:ext cx="1517716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Feed Generated 3D space data to AI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AA28E72-9EED-1715-B84C-4AFA33E53823}"/>
              </a:ext>
            </a:extLst>
          </p:cNvPr>
          <p:cNvCxnSpPr>
            <a:cxnSpLocks/>
            <a:stCxn id="19" idx="3"/>
            <a:endCxn id="24" idx="1"/>
          </p:cNvCxnSpPr>
          <p:nvPr/>
        </p:nvCxnSpPr>
        <p:spPr>
          <a:xfrm flipV="1">
            <a:off x="4205926" y="2804474"/>
            <a:ext cx="1102149" cy="17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28506A0-B160-F01A-A88E-A26414F8FE10}"/>
              </a:ext>
            </a:extLst>
          </p:cNvPr>
          <p:cNvCxnSpPr>
            <a:cxnSpLocks/>
            <a:stCxn id="24" idx="2"/>
            <a:endCxn id="31" idx="0"/>
          </p:cNvCxnSpPr>
          <p:nvPr/>
        </p:nvCxnSpPr>
        <p:spPr>
          <a:xfrm>
            <a:off x="6066933" y="3242820"/>
            <a:ext cx="0" cy="775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F10628CB-F6E3-8D4F-A309-BAF5D8E798CA}"/>
              </a:ext>
            </a:extLst>
          </p:cNvPr>
          <p:cNvSpPr/>
          <p:nvPr/>
        </p:nvSpPr>
        <p:spPr>
          <a:xfrm>
            <a:off x="5308075" y="4018329"/>
            <a:ext cx="1517716" cy="876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Show AI Suggestions</a:t>
            </a:r>
          </a:p>
        </p:txBody>
      </p:sp>
    </p:spTree>
    <p:extLst>
      <p:ext uri="{BB962C8B-B14F-4D97-AF65-F5344CB8AC3E}">
        <p14:creationId xmlns:p14="http://schemas.microsoft.com/office/powerpoint/2010/main" val="3238737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89AB57-695D-87BC-A80B-5CF0500B5A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Issues while Implementing</a:t>
            </a:r>
          </a:p>
          <a:p>
            <a:r>
              <a:rPr lang="en-IN" sz="1800" dirty="0"/>
              <a:t>Sensor fusion with </a:t>
            </a:r>
            <a:r>
              <a:rPr lang="en-IN" sz="1800" dirty="0" err="1"/>
              <a:t>madgwick</a:t>
            </a:r>
            <a:r>
              <a:rPr lang="en-IN" sz="1800" dirty="0"/>
              <a:t> algorithm is not promising  in the z direction. As GPS doesn’t provide reliable Z height , we can only rely on double integration of IMU to get Z height ,this can be overcome using a barometer</a:t>
            </a:r>
          </a:p>
          <a:p>
            <a:r>
              <a:rPr lang="en-IN" sz="1800" dirty="0"/>
              <a:t>Drift while using IMU to calculate position</a:t>
            </a:r>
          </a:p>
          <a:p>
            <a:r>
              <a:rPr lang="en-IN" sz="1800" dirty="0"/>
              <a:t>Getting accurate Kalman filter gains for Sensor fusion </a:t>
            </a:r>
          </a:p>
          <a:p>
            <a:r>
              <a:rPr lang="en-IN" sz="1800" dirty="0"/>
              <a:t>Noise in IMU data</a:t>
            </a:r>
          </a:p>
          <a:p>
            <a:r>
              <a:rPr lang="en-IN" sz="1800" dirty="0"/>
              <a:t>Polling rate of GPS and IMU data are different , so the implementation needed timestamp based interpolation</a:t>
            </a:r>
          </a:p>
          <a:p>
            <a:r>
              <a:rPr lang="en-IN" sz="1800" dirty="0"/>
              <a:t>Simultaneous data sampling from all sensors while writing to SD card was causing jitter in system</a:t>
            </a:r>
          </a:p>
        </p:txBody>
      </p:sp>
    </p:spTree>
    <p:extLst>
      <p:ext uri="{BB962C8B-B14F-4D97-AF65-F5344CB8AC3E}">
        <p14:creationId xmlns:p14="http://schemas.microsoft.com/office/powerpoint/2010/main" val="961136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6A343D-71F1-BC68-2394-60B7B2C284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Implemented Schematic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658D48-A94D-98D4-A235-898663572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581" y="2224726"/>
            <a:ext cx="7126434" cy="349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288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6A343D-71F1-BC68-2394-60B7B2C284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Proposed </a:t>
            </a:r>
            <a:r>
              <a:rPr lang="en-IN"/>
              <a:t>Device – Realistic Render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A0052F-025A-07A2-1465-C754F552C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350" y="2149311"/>
            <a:ext cx="3702377" cy="370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251604"/>
      </p:ext>
    </p:extLst>
  </p:cSld>
  <p:clrMapOvr>
    <a:masterClrMapping/>
  </p:clrMapOvr>
</p:sld>
</file>

<file path=ppt/theme/theme1.xml><?xml version="1.0" encoding="utf-8"?>
<a:theme xmlns:a="http://schemas.openxmlformats.org/drawingml/2006/main" name="Fak III">
  <a:themeElements>
    <a:clrScheme name="Fak II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k III">
  <a:themeElements>
    <a:clrScheme name="Fak II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472</Words>
  <Application>Microsoft Office PowerPoint</Application>
  <PresentationFormat>On-screen Show (4:3)</PresentationFormat>
  <Paragraphs>73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Fak III</vt:lpstr>
      <vt:lpstr>Assignment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3</dc:title>
  <cp:lastModifiedBy>surya</cp:lastModifiedBy>
  <cp:revision>100</cp:revision>
  <dcterms:modified xsi:type="dcterms:W3CDTF">2025-05-08T00:42:29Z</dcterms:modified>
</cp:coreProperties>
</file>